
<file path=[Content_Types].xml><?xml version="1.0" encoding="utf-8"?>
<Types xmlns="http://schemas.openxmlformats.org/package/2006/content-types">
  <Default Extension="xml" ContentType="application/vnd.openxmlformats-package.core-properties+xml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slides/charts/chart1.xml" ContentType="application/vnd.openxmlformats-officedocument.drawingml.chart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b4d03318a654ad9" /><Relationship Type="http://schemas.openxmlformats.org/officeDocument/2006/relationships/extended-properties" Target="/docProps/app.xml" Id="R07d108290d584615" /><Relationship Type="http://schemas.openxmlformats.org/officeDocument/2006/relationships/officeDocument" Target="/ppt/presentation.xml" Id="Rd4dae15924b24a0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6bda46a98ab4985"/>
  </p:sldMasterIdLst>
  <p:notesMasterIdLst>
    <p:notesMasterId xmlns:r="http://schemas.openxmlformats.org/officeDocument/2006/relationships" r:id="R42fd156230ef4c95"/>
  </p:notesMasterIdLst>
  <p:sldIdLst>
    <p:sldId xmlns:r="http://schemas.openxmlformats.org/officeDocument/2006/relationships" id="256" r:id="Radb9006b3d1a4335"/>
    <p:sldId xmlns:r="http://schemas.openxmlformats.org/officeDocument/2006/relationships" id="257" r:id="Rc7bc8047446a449d"/>
    <p:sldId xmlns:r="http://schemas.openxmlformats.org/officeDocument/2006/relationships" id="258" r:id="R3c99b00792a74208"/>
    <p:sldId xmlns:r="http://schemas.openxmlformats.org/officeDocument/2006/relationships" id="259" r:id="R6740bcc6af774acd"/>
    <p:sldId xmlns:r="http://schemas.openxmlformats.org/officeDocument/2006/relationships" id="260" r:id="Rc75aea3eb6854280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15b4f9826d4433d" /><Relationship Type="http://schemas.openxmlformats.org/officeDocument/2006/relationships/slideMaster" Target="/ppt/slideMasters/slideMaster1.xml" Id="R86bda46a98ab4985" /><Relationship Type="http://schemas.openxmlformats.org/officeDocument/2006/relationships/notesMaster" Target="/ppt/notesMasters/notesMaster1.xml" Id="R42fd156230ef4c95" /><Relationship Type="http://schemas.openxmlformats.org/officeDocument/2006/relationships/presProps" Target="/ppt/presProps.xml" Id="Rd10c0f34d9ef43ce" /><Relationship Type="http://schemas.openxmlformats.org/officeDocument/2006/relationships/tableStyles" Target="/ppt/tableStyles.xml" Id="R471e0c3eacdd407f" /><Relationship Type="http://schemas.openxmlformats.org/officeDocument/2006/relationships/slide" Target="/ppt/slides/slide1.xml" Id="Radb9006b3d1a4335" /><Relationship Type="http://schemas.openxmlformats.org/officeDocument/2006/relationships/slide" Target="/ppt/slides/slide2.xml" Id="Rc7bc8047446a449d" /><Relationship Type="http://schemas.openxmlformats.org/officeDocument/2006/relationships/slide" Target="/ppt/slides/slide3.xml" Id="R3c99b00792a74208" /><Relationship Type="http://schemas.openxmlformats.org/officeDocument/2006/relationships/slide" Target="/ppt/slides/slide4.xml" Id="R6740bcc6af774acd" /><Relationship Type="http://schemas.openxmlformats.org/officeDocument/2006/relationships/slide" Target="/ppt/slides/slide5.xml" Id="Rc75aea3eb685428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7c4d5bacef44a91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adb34f647d04098" /><Relationship Type="http://schemas.openxmlformats.org/officeDocument/2006/relationships/notesMaster" Target="/ppt/notesMasters/notesMaster1.xml" Id="R331805aad30946f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1584ecdcd164e6e" /><Relationship Type="http://schemas.openxmlformats.org/officeDocument/2006/relationships/notesMaster" Target="/ppt/notesMasters/notesMaster1.xml" Id="R94d1dcb5d27f44e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292b1f81f264b8f" /><Relationship Type="http://schemas.openxmlformats.org/officeDocument/2006/relationships/notesMaster" Target="/ppt/notesMasters/notesMaster1.xml" Id="R56c51784cdce47a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39cda03401f4972" /><Relationship Type="http://schemas.openxmlformats.org/officeDocument/2006/relationships/notesMaster" Target="/ppt/notesMasters/notesMaster1.xml" Id="R13cc198f41ca4f7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bf19013fdaa485d" /><Relationship Type="http://schemas.openxmlformats.org/officeDocument/2006/relationships/notesMaster" Target="/ppt/notesMasters/notesMaster1.xml" Id="R43c5f0521395430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sample-operations.csv (client-supplied sample data)</a:t>
            </a:r>
          </a:p>
          <a:p xmlns:a="http://schemas.openxmlformats.org/drawingml/2006/main">
            <a:r>
              <a:t>- report-config.json (report settings)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sample-operations.csv; calculations in generate-artifacts.mjs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sample-operations.csv; monthly sums calculated from 24 rows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sample-operations.csv; weighted SLA and on-time metrics by order volume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sample-operations.csv; recommendation inferred from regional performance pattern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936b4029e4941f9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7c541c77d5b4242" /><Relationship Type="http://schemas.openxmlformats.org/officeDocument/2006/relationships/slideLayout" Target="/ppt/slideLayouts/slideLayout1.xml" Id="Rb35cf687121c47d6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35cf687121c47d6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de1b7a0557b4c84" /><Relationship Type="http://schemas.openxmlformats.org/officeDocument/2006/relationships/notesSlide" Target="/ppt/notesSlides/notesSlide1.xml" Id="Rb8ae3aad223a431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0cce08a55604a7d" /><Relationship Type="http://schemas.openxmlformats.org/officeDocument/2006/relationships/notesSlide" Target="/ppt/notesSlides/notesSlide2.xml" Id="Rb05e95b3bdc7489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c814692f45146fc" /><Relationship Type="http://schemas.openxmlformats.org/officeDocument/2006/relationships/chart" Target="/ppt/slides/charts/chart1.xml" Id="R6ceafaf6d32246c6" /><Relationship Type="http://schemas.openxmlformats.org/officeDocument/2006/relationships/notesSlide" Target="/ppt/notesSlides/notesSlide3.xml" Id="R5ec97e4d0a724fc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ac241232d904afc" /><Relationship Type="http://schemas.openxmlformats.org/officeDocument/2006/relationships/notesSlide" Target="/ppt/notesSlides/notesSlide4.xml" Id="Rcea23f6aaa7f486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15f936452f6481f" /><Relationship Type="http://schemas.openxmlformats.org/officeDocument/2006/relationships/notesSlide" Target="/ppt/notesSlides/notesSlide5.xml" Id="R0544890ca5104e20" /></Relationships>
</file>

<file path=ppt/slides/charts/chart1.xml><?xml version="1.0" encoding="utf-8"?>
<c:chartSpace xmlns:c="http://schemas.openxmlformats.org/drawingml/2006/chart">
  <c:lang val="en-US"/>
  <c:chart>
    <c:title>
      <c:tx>
        <c:rich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Monthly performance</a:t>
            </a:r>
          </a:p>
        </c:rich>
      </c:tx>
      <c:overlay val="0"/>
    </c:title>
    <c:plotArea>
      <c:lineChart>
        <c:grouping val="standard"/>
        <c:ser>
          <c:idx val="0"/>
          <c:order val="0"/>
          <c:tx>
            <c:v>Revenue</c:v>
          </c:tx>
          <c:spPr>
            <a:solidFill xmlns:a="http://schemas.openxmlformats.org/drawingml/2006/main">
              <a:srgbClr val="FF4D00"/>
            </a:solidFill>
          </c:spPr>
          <c:marker>
            <c:symbol val="none"/>
          </c:marker>
          <c:cat>
            <c:strLit>
              <c:ptCount val="6"/>
              <c:pt idx="0">
                <c:v>2026-01</c:v>
              </c:pt>
              <c:pt idx="1">
                <c:v>2026-02</c:v>
              </c:pt>
              <c:pt idx="2">
                <c:v>2026-03</c:v>
              </c:pt>
              <c:pt idx="3">
                <c:v>2026-04</c:v>
              </c:pt>
              <c:pt idx="4">
                <c:v>2026-05</c:v>
              </c:pt>
              <c:pt idx="5">
                <c:v>2026-06</c:v>
              </c:pt>
            </c:strLit>
          </c:cat>
          <c:val>
            <c:numLit>
              <c:formatCode>$0,"K"</c:formatCode>
              <c:ptCount val="6"/>
              <c:pt idx="0">
                <c:v>322000</c:v>
              </c:pt>
              <c:pt idx="1">
                <c:v>335000</c:v>
              </c:pt>
              <c:pt idx="2">
                <c:v>346600</c:v>
              </c:pt>
              <c:pt idx="3">
                <c:v>359200</c:v>
              </c:pt>
              <c:pt idx="4">
                <c:v>373600</c:v>
              </c:pt>
              <c:pt idx="5">
                <c:v>390900</c:v>
              </c:pt>
            </c:numLit>
          </c:val>
        </c:ser>
        <c:ser>
          <c:idx val="1"/>
          <c:order val="1"/>
          <c:tx>
            <c:v>Gross profit</c:v>
          </c:tx>
          <c:spPr>
            <a:solidFill xmlns:a="http://schemas.openxmlformats.org/drawingml/2006/main">
              <a:srgbClr val="246BFD"/>
            </a:solidFill>
          </c:spPr>
          <c:marker>
            <c:symbol val="none"/>
          </c:marker>
          <c:cat>
            <c:strLit>
              <c:ptCount val="6"/>
              <c:pt idx="0">
                <c:v>2026-01</c:v>
              </c:pt>
              <c:pt idx="1">
                <c:v>2026-02</c:v>
              </c:pt>
              <c:pt idx="2">
                <c:v>2026-03</c:v>
              </c:pt>
              <c:pt idx="3">
                <c:v>2026-04</c:v>
              </c:pt>
              <c:pt idx="4">
                <c:v>2026-05</c:v>
              </c:pt>
              <c:pt idx="5">
                <c:v>2026-06</c:v>
              </c:pt>
            </c:strLit>
          </c:cat>
          <c:val>
            <c:numLit>
              <c:formatCode>$0,"K"</c:formatCode>
              <c:ptCount val="6"/>
              <c:pt idx="0">
                <c:v>114900</c:v>
              </c:pt>
              <c:pt idx="1">
                <c:v>124100</c:v>
              </c:pt>
              <c:pt idx="2">
                <c:v>130800</c:v>
              </c:pt>
              <c:pt idx="3">
                <c:v>138800</c:v>
              </c:pt>
              <c:pt idx="4">
                <c:v>147300</c:v>
              </c:pt>
              <c:pt idx="5">
                <c:v>157800</c:v>
              </c:pt>
            </c:numLit>
          </c:val>
        </c:ser>
        <c:axId val="48650112"/>
        <c:axId val="48672768"/>
      </c:lineChart>
      <c:catAx>
        <c:axId val="48650112"/>
        <c:scaling>
          <c:orientation val="minMax"/>
        </c:scaling>
        <c:delete val="0"/>
        <c:axPos val="b"/>
        <c:numFmt formatCode="General"/>
        <c:majorTickMark val="none"/>
        <c:minorTickMark val="none"/>
        <c:spPr>
          <a:ln xmlns:a="http://schemas.openxmlformats.org/drawingml/2006/main" w="9525">
            <a:solidFill>
              <a:srgbClr val="D4D4D4"/>
            </a:solidFill>
            <a:prstDash val="solid"/>
          </a:ln>
        </c:spPr>
        <c:txPr>
          <a:bodyPr xmlns:a="http://schemas.openxmlformats.org/drawingml/2006/main" anchorCtr="1"/>
          <a:lstStyle xmlns:a="http://schemas.openxmlformats.org/drawingml/2006/main"/>
          <a:p xmlns:a="http://schemas.openxmlformats.org/drawingml/2006/main">
            <a:pPr>
              <a:defRPr>
                <a:solidFill>
                  <a:srgbClr val="666666"/>
                </a:solidFill>
              </a:defRPr>
            </a:pPr>
          </a:p>
        </c:txPr>
        <c:crossAx val="48672768"/>
      </c:catAx>
      <c:valAx>
        <c:axId val="48672768"/>
        <c:scaling>
          <c:orientation val="minMax"/>
        </c:scaling>
        <c:delete val="0"/>
        <c:axPos val="l"/>
        <c:majorGridlines>
          <c:spPr>
            <a:ln xmlns:a="http://schemas.openxmlformats.org/drawingml/2006/main" w="9525">
              <a:solidFill>
                <a:srgbClr val="D9DEE8"/>
              </a:solidFill>
              <a:prstDash val="solid"/>
            </a:ln>
          </c:spPr>
        </c:majorGridlines>
        <c:numFmt formatCode="$0,&quot;K&quot;"/>
        <c:majorTickMark val="none"/>
        <c:minorTickMark val="none"/>
        <c:spPr>
          <a:ln xmlns:a="http://schemas.openxmlformats.org/drawingml/2006/main" w="9525">
            <a:solidFill>
              <a:srgbClr val="D4D4D4"/>
            </a:solidFill>
            <a:prstDash val="solid"/>
          </a:ln>
        </c:spPr>
        <c:txPr>
          <a:bodyPr xmlns:a="http://schemas.openxmlformats.org/drawingml/2006/main" anchorCtr="1"/>
          <a:lstStyle xmlns:a="http://schemas.openxmlformats.org/drawingml/2006/main"/>
          <a:p xmlns:a="http://schemas.openxmlformats.org/drawingml/2006/main">
            <a:pPr>
              <a:defRPr>
                <a:solidFill>
                  <a:srgbClr val="666666"/>
                </a:solidFill>
              </a:defRPr>
            </a:pPr>
          </a:p>
        </c:txPr>
        <c:crossAx val="48650112"/>
        <c:crossBetween val="between"/>
      </c:valAx>
    </c:plotArea>
    <c:legend>
      <c:legendPos val="b"/>
      <c:overlay val="0"/>
    </c:legend>
    <c:plotVisOnly val="1"/>
  </c:chart>
</c:chartSpace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F7F8F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9EDCFAC-9460-4A1D-83C9-E8A1FCBD88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"/>
            <a:ext cx="2476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1125" b="1">
                <a:solidFill>
                  <a:srgbClr val="FF4D00"/>
                </a:solidFill>
              </a:defRPr>
            </a:pPr>
            <a:r>
              <a:rPr sz="1125" b="1">
                <a:solidFill>
                  <a:srgbClr val="FF4D00"/>
                </a:solidFill>
              </a:rPr>
              <a:t>DECISION REPORT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905CEC9-1CE5-4B60-9207-97106D6EEA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58250" y="552450"/>
            <a:ext cx="26479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r">
              <a:defRPr sz="1125" b="1">
                <a:solidFill>
                  <a:srgbClr val="8791A5"/>
                </a:solidFill>
              </a:defRPr>
            </a:pPr>
            <a:r>
              <a:rPr sz="1125" b="1">
                <a:solidFill>
                  <a:srgbClr val="8791A5"/>
                </a:solidFill>
              </a:rPr>
              <a:t>JANUARY-JUNE 2026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6BEC2ED-D559-45EB-B124-BD01809F72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533650"/>
            <a:ext cx="72390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2100" b="1">
                <a:solidFill>
                  <a:srgbClr val="566074"/>
                </a:solidFill>
              </a:defRPr>
            </a:pPr>
            <a:r>
              <a:rPr sz="2100" b="1">
                <a:solidFill>
                  <a:srgbClr val="566074"/>
                </a:solidFill>
              </a:rPr>
              <a:t>Northstar Field Services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CDA8737-1BC0-4F6D-BF15-8BD3B9F32A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276600"/>
            <a:ext cx="8572500" cy="1809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4350" b="1">
                <a:solidFill>
                  <a:srgbClr val="172033"/>
                </a:solidFill>
              </a:defRPr>
            </a:pPr>
            <a:r>
              <a:rPr sz="4350" b="1">
                <a:solidFill>
                  <a:srgbClr val="172033"/>
                </a:solidFill>
              </a:rPr>
              <a:t>The operation is growing</a:t>
            </a:r>
          </a:p>
          <a:p xmlns:a="http://schemas.openxmlformats.org/drawingml/2006/main">
            <a:pPr>
              <a:defRPr sz="4350" b="1">
                <a:solidFill>
                  <a:srgbClr val="172033"/>
                </a:solidFill>
              </a:defRPr>
            </a:pPr>
            <a:r>
              <a:rPr sz="4350" b="1">
                <a:solidFill>
                  <a:srgbClr val="172033"/>
                </a:solidFill>
              </a:rPr>
              <a:t>and getting faster.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BD69405-F6A0-4BF7-9503-F701B38BCB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429250"/>
            <a:ext cx="2952750" cy="571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4D00"/>
          </a:solidFill>
          <a:ln xmlns:a="http://schemas.openxmlformats.org/drawingml/2006/main" w="0">
            <a:solidFill>
              <a:srgbClr val="FF4D00"/>
            </a:solidFill>
            <a:prstDash val="solid"/>
          </a:ln>
        </p:spPr>
      </p:sp>
    </p:spTree>
    <p:extLst>
      <p:ext uri="{BB962C8B-B14F-4D97-AF65-F5344CB8AC3E}">
        <p14:creationId xmlns:p14="http://schemas.microsoft.com/office/powerpoint/2010/main" val="1882165829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0DD8336-AD6D-46F7-AF6F-96BD73C7E8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"/>
            <a:ext cx="1028700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2775" b="1">
                <a:solidFill>
                  <a:srgbClr val="172033"/>
                </a:solidFill>
              </a:defRPr>
            </a:pPr>
            <a:r>
              <a:rPr sz="2775" b="1">
                <a:solidFill>
                  <a:srgbClr val="172033"/>
                </a:solidFill>
              </a:rPr>
              <a:t>Performance improved without sacrificing margin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AAC4DEE-97AD-4808-A92B-5EB9D22790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219200"/>
            <a:ext cx="1905000" cy="571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4D00"/>
          </a:solidFill>
          <a:ln xmlns:a="http://schemas.openxmlformats.org/drawingml/2006/main" w="0">
            <a:solidFill>
              <a:srgbClr val="FF4D00"/>
            </a:solidFill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1C3BC3A-AC75-4D96-A1FD-7EBD24D7F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524000"/>
            <a:ext cx="904875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1650">
                <a:solidFill>
                  <a:srgbClr val="566074"/>
                </a:solidFill>
              </a:defRPr>
            </a:pPr>
            <a:r>
              <a:rPr sz="1650">
                <a:solidFill>
                  <a:srgbClr val="566074"/>
                </a:solidFill>
              </a:rPr>
              <a:t>21.4% revenue growth from the first to the final month, while gross margin held at 38.3%.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3F6EDF0-638F-47B6-8FF6-17EDA6DC90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028950"/>
            <a:ext cx="314325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3600" b="1">
                <a:solidFill>
                  <a:srgbClr val="FF4D00"/>
                </a:solidFill>
              </a:defRPr>
            </a:pPr>
            <a:r>
              <a:rPr sz="3600" b="1">
                <a:solidFill>
                  <a:srgbClr val="FF4D00"/>
                </a:solidFill>
              </a:rPr>
              <a:t>$2,127,300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BDBE120-BB21-441F-BA92-DAFA8D691D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905250"/>
            <a:ext cx="314325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1350" b="1">
                <a:solidFill>
                  <a:srgbClr val="667085"/>
                </a:solidFill>
              </a:defRPr>
            </a:pPr>
            <a:r>
              <a:rPr sz="1350" b="1">
                <a:solidFill>
                  <a:srgbClr val="667085"/>
                </a:solidFill>
              </a:rPr>
              <a:t>six-month revenue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0EDEAD0-C337-448A-A72F-6FAA40EFDD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552950"/>
            <a:ext cx="3143250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9DEE8"/>
          </a:solidFill>
          <a:ln xmlns:a="http://schemas.openxmlformats.org/drawingml/2006/main" w="0">
            <a:solidFill>
              <a:srgbClr val="D9DEE8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1B01CAF-576E-4F2A-B3C4-AFF6802952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05300" y="3028950"/>
            <a:ext cx="314325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3600" b="1">
                <a:solidFill>
                  <a:srgbClr val="172033"/>
                </a:solidFill>
              </a:defRPr>
            </a:pPr>
            <a:r>
              <a:rPr sz="3600" b="1">
                <a:solidFill>
                  <a:srgbClr val="172033"/>
                </a:solidFill>
              </a:rPr>
              <a:t>38.3%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35CEEE8-3C0F-4DD9-8236-2E4491AD78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05300" y="3905250"/>
            <a:ext cx="314325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1350" b="1">
                <a:solidFill>
                  <a:srgbClr val="667085"/>
                </a:solidFill>
              </a:defRPr>
            </a:pPr>
            <a:r>
              <a:rPr sz="1350" b="1">
                <a:solidFill>
                  <a:srgbClr val="667085"/>
                </a:solidFill>
              </a:rPr>
              <a:t>gross margin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379A4D6-A1C2-400A-A12A-1DF3A9203B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05300" y="4552950"/>
            <a:ext cx="3143250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9DEE8"/>
          </a:solidFill>
          <a:ln xmlns:a="http://schemas.openxmlformats.org/drawingml/2006/main" w="0">
            <a:solidFill>
              <a:srgbClr val="D9DEE8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5597CC5-1D04-4F3D-81E7-0A614670AA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24800" y="3028950"/>
            <a:ext cx="314325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3600" b="1">
                <a:solidFill>
                  <a:srgbClr val="172033"/>
                </a:solidFill>
              </a:defRPr>
            </a:pPr>
            <a:r>
              <a:rPr sz="3600" b="1">
                <a:solidFill>
                  <a:srgbClr val="172033"/>
                </a:solidFill>
              </a:rPr>
              <a:t>29.7 hrs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9DBF516-7CF1-48FA-A75A-CA8C507A17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24800" y="3905250"/>
            <a:ext cx="314325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1350" b="1">
                <a:solidFill>
                  <a:srgbClr val="667085"/>
                </a:solidFill>
              </a:defRPr>
            </a:pPr>
            <a:r>
              <a:rPr sz="1350" b="1">
                <a:solidFill>
                  <a:srgbClr val="667085"/>
                </a:solidFill>
              </a:rPr>
              <a:t>weighted average SLA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A490D9A-893C-4463-999C-9531972014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24800" y="4552950"/>
            <a:ext cx="3143250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9DEE8"/>
          </a:solidFill>
          <a:ln xmlns:a="http://schemas.openxmlformats.org/drawingml/2006/main" w="0">
            <a:solidFill>
              <a:srgbClr val="D9DEE8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98C35D5-D7D6-43AA-AE3F-F0D351F5F8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181600"/>
            <a:ext cx="82867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1800" b="1">
                <a:solidFill>
                  <a:srgbClr val="172033"/>
                </a:solidFill>
              </a:defRPr>
            </a:pPr>
            <a:r>
              <a:rPr sz="1800" b="1">
                <a:solidFill>
                  <a:srgbClr val="172033"/>
                </a:solidFill>
              </a:rPr>
              <a:t>On-time delivery remains below target.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8E8C893-C641-406E-A716-42F9C00588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19850"/>
            <a:ext cx="26670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825" b="1">
                <a:solidFill>
                  <a:srgbClr val="8791A5"/>
                </a:solidFill>
              </a:defRPr>
            </a:pPr>
            <a:r>
              <a:rPr sz="825" b="1">
                <a:solidFill>
                  <a:srgbClr val="8791A5"/>
                </a:solidFill>
              </a:rPr>
              <a:t>REPORT FACTORY  /  02</a:t>
            </a:r>
          </a:p>
        </p:txBody>
      </p:sp>
    </p:spTree>
    <p:extLst>
      <p:ext uri="{BB962C8B-B14F-4D97-AF65-F5344CB8AC3E}">
        <p14:creationId xmlns:p14="http://schemas.microsoft.com/office/powerpoint/2010/main" val="1862922123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7F8F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74F2C90-E759-420D-B5E9-07606A1E8D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57200"/>
            <a:ext cx="10477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2775" b="1">
                <a:solidFill>
                  <a:srgbClr val="172033"/>
                </a:solidFill>
              </a:defRPr>
            </a:pPr>
            <a:r>
              <a:rPr sz="2775" b="1">
                <a:solidFill>
                  <a:srgbClr val="172033"/>
                </a:solidFill>
              </a:rPr>
              <a:t>Every month outperformed the one before it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7AB54E5-6B64-4B33-8AE1-0881D852EB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104900"/>
            <a:ext cx="981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1500">
                <a:solidFill>
                  <a:srgbClr val="566074"/>
                </a:solidFill>
              </a:defRPr>
            </a:pPr>
            <a:r>
              <a:rPr sz="1500">
                <a:solidFill>
                  <a:srgbClr val="566074"/>
                </a:solidFill>
              </a:rPr>
              <a:t>Revenue and gross profit rose together; the pattern is operational, not a one-month spike.</a:t>
            </a:r>
          </a:p>
        </p:txBody>
      </p:sp>
      <p:graphicFrame>
        <p:nvGraphicFramePr>
          <p:cNvPr id="11" name="Chart"/>
          <p:cNvGraphicFramePr/>
          <p:nvPr/>
        </p:nvGraphicFramePr>
        <p:xfrm>
          <a:off xmlns:a="http://schemas.openxmlformats.org/drawingml/2006/main" x="685800" y="1952625"/>
          <a:ext xmlns:a="http://schemas.openxmlformats.org/drawingml/2006/main" cx="7239000" cy="3524250"/>
        </p:xfrm>
        <a:graphic xmlns:a="http://schemas.openxmlformats.org/drawingml/2006/main">
          <a:graphicData uri="http://schemas.openxmlformats.org/drawingml/2006/chart">
            <c:chart xmlns:r="http://schemas.openxmlformats.org/officeDocument/2006/relationships" xmlns:c="http://schemas.openxmlformats.org/drawingml/2006/chart" r:id="R6ceafaf6d32246c6"/>
          </a:graphicData>
        </a:graphic>
      </p:graphicFrame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7060BCA-3EF2-41A6-A208-C2F99C5D3D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0" y="2476500"/>
            <a:ext cx="238125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3450" b="1">
                <a:solidFill>
                  <a:srgbClr val="FF4D00"/>
                </a:solidFill>
              </a:defRPr>
            </a:pPr>
            <a:r>
              <a:rPr sz="3450" b="1">
                <a:solidFill>
                  <a:srgbClr val="FF4D00"/>
                </a:solidFill>
              </a:rPr>
              <a:t>21.4%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0A2EA2A-371E-4B1E-B0FC-8D657E3FBC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0" y="3143250"/>
            <a:ext cx="24765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1350" b="1">
                <a:solidFill>
                  <a:srgbClr val="667085"/>
                </a:solidFill>
              </a:defRPr>
            </a:pPr>
            <a:r>
              <a:rPr sz="1350" b="1">
                <a:solidFill>
                  <a:srgbClr val="667085"/>
                </a:solidFill>
              </a:rPr>
              <a:t>revenue growth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FF3C0EF-49BC-492E-A580-6E08812BB8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0" y="4095750"/>
            <a:ext cx="257175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3000" b="1">
                <a:solidFill>
                  <a:srgbClr val="172033"/>
                </a:solidFill>
              </a:defRPr>
            </a:pPr>
            <a:r>
              <a:rPr sz="3000" b="1">
                <a:solidFill>
                  <a:srgbClr val="172033"/>
                </a:solidFill>
              </a:rPr>
              <a:t>$157,800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05B44A6-EDF0-481F-945C-C6A84CE8AB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0" y="4705350"/>
            <a:ext cx="25717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1350" b="1">
                <a:solidFill>
                  <a:srgbClr val="667085"/>
                </a:solidFill>
              </a:defRPr>
            </a:pPr>
            <a:r>
              <a:rPr sz="1350" b="1">
                <a:solidFill>
                  <a:srgbClr val="667085"/>
                </a:solidFill>
              </a:rPr>
              <a:t>final-month gross profit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54C181F-DB82-4345-BB8A-0108D7A4C0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19850"/>
            <a:ext cx="26670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825" b="1">
                <a:solidFill>
                  <a:srgbClr val="8791A5"/>
                </a:solidFill>
              </a:defRPr>
            </a:pPr>
            <a:r>
              <a:rPr sz="825" b="1">
                <a:solidFill>
                  <a:srgbClr val="8791A5"/>
                </a:solidFill>
              </a:rPr>
              <a:t>REPORT FACTORY  /  03</a:t>
            </a:r>
          </a:p>
        </p:txBody>
      </p:sp>
    </p:spTree>
    <p:extLst>
      <p:ext uri="{BB962C8B-B14F-4D97-AF65-F5344CB8AC3E}">
        <p14:creationId xmlns:p14="http://schemas.microsoft.com/office/powerpoint/2010/main" val="446267659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AF881E4-D7AE-44E2-9EB0-2474EE955B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57200"/>
            <a:ext cx="104775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2775" b="1">
                <a:solidFill>
                  <a:srgbClr val="172033"/>
                </a:solidFill>
              </a:defRPr>
            </a:pPr>
            <a:r>
              <a:rPr sz="2775" b="1">
                <a:solidFill>
                  <a:srgbClr val="172033"/>
                </a:solidFill>
              </a:rPr>
              <a:t>East leads; West is the improvement lever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C139DEF-B4AA-4C91-A5FA-0732941503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104900"/>
            <a:ext cx="95250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1500">
                <a:solidFill>
                  <a:srgbClr val="566074"/>
                </a:solidFill>
              </a:defRPr>
            </a:pPr>
            <a:r>
              <a:rPr sz="1500">
                <a:solidFill>
                  <a:srgbClr val="566074"/>
                </a:solidFill>
              </a:rPr>
              <a:t>Revenue ranks the regions. SLA and on-time rate explain where execution still trails.</a:t>
            </a:r>
          </a:p>
        </p:txBody>
      </p:sp>
      <p:graphicFrame>
        <p:nvGraphicFramePr>
          <p:cNvPr id="8" name=""/>
          <p:cNvGraphicFramePr/>
          <p:nvPr/>
        </p:nvGraphicFramePr>
        <p:xfrm>
          <a:off xmlns:a="http://schemas.openxmlformats.org/drawingml/2006/main" x="685800" y="2143125"/>
          <a:ext xmlns:a="http://schemas.openxmlformats.org/drawingml/2006/main" cx="10820400" cy="2857500"/>
        </p:xfrm>
        <a:graphic xmlns:a="http://schemas.openxmlformats.org/drawingml/2006/main">
          <a:graphicData uri="http://schemas.openxmlformats.org/drawingml/2006/table">
            <a:tbl>
              <a:tblPr firstRow="1" bandRow="1"/>
              <a:tblGrid>
                <a:gridCol w="1803400"/>
                <a:gridCol w="1803400"/>
                <a:gridCol w="1803400"/>
                <a:gridCol w="1803400"/>
                <a:gridCol w="1803400"/>
                <a:gridCol w="1803400"/>
              </a:tblGrid>
              <a:tr h="571500">
                <a:tc>
                  <a:txBody>
                    <a:bodyPr/>
                    <a:lstStyle/>
                    <a:p>
                      <a:r>
                        <a:rPr sz="1125" b="1">
                          <a:solidFill>
                            <a:srgbClr val="FFFFFF"/>
                          </a:solidFill>
                        </a:rPr>
                        <a:t>Region</a:t>
                      </a:r>
                    </a:p>
                  </a:txBody>
                  <a:tcPr marL="91440" marR="91440" marT="45720" marB="45720">
                    <a:solidFill>
                      <a:srgbClr val="17203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 b="1">
                          <a:solidFill>
                            <a:srgbClr val="FFFFFF"/>
                          </a:solidFill>
                        </a:rPr>
                        <a:t>Revenue</a:t>
                      </a:r>
                    </a:p>
                  </a:txBody>
                  <a:tcPr marL="91440" marR="91440" marT="45720" marB="45720">
                    <a:solidFill>
                      <a:srgbClr val="17203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 b="1">
                          <a:solidFill>
                            <a:srgbClr val="FFFFFF"/>
                          </a:solidFill>
                        </a:rPr>
                        <a:t>Margin</a:t>
                      </a:r>
                    </a:p>
                  </a:txBody>
                  <a:tcPr marL="91440" marR="91440" marT="45720" marB="45720">
                    <a:solidFill>
                      <a:srgbClr val="17203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 b="1">
                          <a:solidFill>
                            <a:srgbClr val="FFFFFF"/>
                          </a:solidFill>
                        </a:rPr>
                        <a:t>Orders</a:t>
                      </a:r>
                    </a:p>
                  </a:txBody>
                  <a:tcPr marL="91440" marR="91440" marT="45720" marB="45720">
                    <a:solidFill>
                      <a:srgbClr val="17203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 b="1">
                          <a:solidFill>
                            <a:srgbClr val="FFFFFF"/>
                          </a:solidFill>
                        </a:rPr>
                        <a:t>Avg SLA</a:t>
                      </a:r>
                    </a:p>
                  </a:txBody>
                  <a:tcPr marL="91440" marR="91440" marT="45720" marB="45720">
                    <a:solidFill>
                      <a:srgbClr val="17203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 b="1">
                          <a:solidFill>
                            <a:srgbClr val="FFFFFF"/>
                          </a:solidFill>
                        </a:rPr>
                        <a:t>On-Time</a:t>
                      </a:r>
                    </a:p>
                  </a:txBody>
                  <a:tcPr marL="91440" marR="91440" marT="45720" marB="45720">
                    <a:solidFill>
                      <a:srgbClr val="172033"/>
                    </a:solidFill>
                  </a:tcPr>
                </a:tc>
              </a:tr>
              <a:tr h="571500">
                <a:tc>
                  <a:txBody>
                    <a:bodyPr/>
                    <a:lstStyle/>
                    <a:p>
                      <a:r>
                        <a:t>East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$602,400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39.5%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3,013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26.5 hrs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94.0%</a:t>
                      </a:r>
                    </a:p>
                  </a:txBody>
                  <a:tcPr marL="91440" marR="91440" marT="45720" marB="45720"/>
                </a:tc>
              </a:tr>
              <a:tr h="571500">
                <a:tc>
                  <a:txBody>
                    <a:bodyPr/>
                    <a:lstStyle/>
                    <a:p>
                      <a:r>
                        <a:t>North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$553,700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39.4%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2,768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28.1 hrs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91.8%</a:t>
                      </a:r>
                    </a:p>
                  </a:txBody>
                  <a:tcPr marL="91440" marR="91440" marT="45720" marB="45720"/>
                </a:tc>
              </a:tr>
              <a:tr h="571500">
                <a:tc>
                  <a:txBody>
                    <a:bodyPr/>
                    <a:lstStyle/>
                    <a:p>
                      <a:r>
                        <a:t>South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$505,000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37.5%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2,526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31.3 hrs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88.2%</a:t>
                      </a:r>
                    </a:p>
                  </a:txBody>
                  <a:tcPr marL="91440" marR="91440" marT="45720" marB="45720"/>
                </a:tc>
              </a:tr>
              <a:tr h="571500">
                <a:tc>
                  <a:txBody>
                    <a:bodyPr/>
                    <a:lstStyle/>
                    <a:p>
                      <a:r>
                        <a:t>West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$466,200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36.1%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2,331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34.1 hrs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84.6%</a:t>
                      </a:r>
                    </a:p>
                  </a:txBody>
                  <a:tcPr marL="91440" marR="91440" marT="45720" marB="45720"/>
                </a:tc>
              </a:tr>
            </a:tbl>
          </a:graphicData>
        </a:graphic>
      </p:graphicFrame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AB885AF-01C1-453B-869E-F56EF03452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429250"/>
            <a:ext cx="104775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1800" b="1">
                <a:solidFill>
                  <a:srgbClr val="FF4D00"/>
                </a:solidFill>
              </a:defRPr>
            </a:pPr>
            <a:r>
              <a:rPr sz="1800" b="1">
                <a:solidFill>
                  <a:srgbClr val="FF4D00"/>
                </a:solidFill>
              </a:rPr>
              <a:t>Action: copy East's dispatch cadence into West before adding headcount.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569B461-B1B6-4C2E-A104-C0BF578EDB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19850"/>
            <a:ext cx="26670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825" b="1">
                <a:solidFill>
                  <a:srgbClr val="8791A5"/>
                </a:solidFill>
              </a:defRPr>
            </a:pPr>
            <a:r>
              <a:rPr sz="825" b="1">
                <a:solidFill>
                  <a:srgbClr val="8791A5"/>
                </a:solidFill>
              </a:rPr>
              <a:t>REPORT FACTORY  /  04</a:t>
            </a:r>
          </a:p>
        </p:txBody>
      </p:sp>
    </p:spTree>
    <p:extLst>
      <p:ext uri="{BB962C8B-B14F-4D97-AF65-F5344CB8AC3E}">
        <p14:creationId xmlns:p14="http://schemas.microsoft.com/office/powerpoint/2010/main" val="1892401929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17203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8A4A218-DD9A-4D59-809D-CAB188FAE6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"/>
            <a:ext cx="6667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3000" b="1">
                <a:solidFill>
                  <a:srgbClr val="FFFFFF"/>
                </a:solidFill>
              </a:defRPr>
            </a:pPr>
            <a:r>
              <a:rPr sz="3000" b="1">
                <a:solidFill>
                  <a:srgbClr val="FFFFFF"/>
                </a:solidFill>
              </a:rPr>
              <a:t>The next 30 days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E5335DC-202F-418A-9BC3-17B9EFA11F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762125"/>
            <a:ext cx="44767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1875" b="1">
                <a:solidFill>
                  <a:srgbClr val="FF7A45"/>
                </a:solidFill>
              </a:defRPr>
            </a:pPr>
            <a:r>
              <a:rPr sz="1875" b="1">
                <a:solidFill>
                  <a:srgbClr val="FF7A45"/>
                </a:solidFill>
              </a:rPr>
              <a:t>Protect what is working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31B74C6-F54C-421A-A2DF-0CA5A5C58F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362200"/>
            <a:ext cx="4476750" cy="1619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1725">
                <a:solidFill>
                  <a:srgbClr val="E8ECF3"/>
                </a:solidFill>
              </a:defRPr>
            </a:pPr>
            <a:r>
              <a:rPr sz="1725">
                <a:solidFill>
                  <a:srgbClr val="E8ECF3"/>
                </a:solidFill>
              </a:rPr>
              <a:t>Keep the current cost discipline.</a:t>
            </a:r>
          </a:p>
          <a:p xmlns:a="http://schemas.openxmlformats.org/drawingml/2006/main">
            <a:pPr>
              <a:defRPr sz="1725">
                <a:solidFill>
                  <a:srgbClr val="E8ECF3"/>
                </a:solidFill>
              </a:defRPr>
            </a:pPr>
            <a:r>
              <a:rPr sz="1725">
                <a:solidFill>
                  <a:srgbClr val="E8ECF3"/>
                </a:solidFill>
              </a:rPr>
              <a:t>Do not trade margin for more volume.</a:t>
            </a:r>
          </a:p>
          <a:p xmlns:a="http://schemas.openxmlformats.org/drawingml/2006/main">
            <a:pPr>
              <a:defRPr sz="1725">
                <a:solidFill>
                  <a:srgbClr val="E8ECF3"/>
                </a:solidFill>
              </a:defRPr>
            </a:pPr>
            <a:r>
              <a:rPr sz="1725">
                <a:solidFill>
                  <a:srgbClr val="E8ECF3"/>
                </a:solidFill>
              </a:rPr>
              <a:t>Track the same six measures monthly.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FD8E525-29C7-48C2-9B6E-697917E06A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0" y="1762125"/>
            <a:ext cx="44767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1875" b="1">
                <a:solidFill>
                  <a:srgbClr val="FF7A45"/>
                </a:solidFill>
              </a:defRPr>
            </a:pPr>
            <a:r>
              <a:rPr sz="1875" b="1">
                <a:solidFill>
                  <a:srgbClr val="FF7A45"/>
                </a:solidFill>
              </a:rPr>
              <a:t>Fix the weak edge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A70C4F8-A85E-4EF2-8719-3163BFF0DF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0" y="2362200"/>
            <a:ext cx="4476750" cy="1619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1725">
                <a:solidFill>
                  <a:srgbClr val="E8ECF3"/>
                </a:solidFill>
              </a:defRPr>
            </a:pPr>
            <a:r>
              <a:rPr sz="1725">
                <a:solidFill>
                  <a:srgbClr val="E8ECF3"/>
                </a:solidFill>
              </a:rPr>
              <a:t>Audit West dispatch handoffs.</a:t>
            </a:r>
          </a:p>
          <a:p xmlns:a="http://schemas.openxmlformats.org/drawingml/2006/main">
            <a:pPr>
              <a:defRPr sz="1725">
                <a:solidFill>
                  <a:srgbClr val="E8ECF3"/>
                </a:solidFill>
              </a:defRPr>
            </a:pPr>
            <a:r>
              <a:rPr sz="1725">
                <a:solidFill>
                  <a:srgbClr val="E8ECF3"/>
                </a:solidFill>
              </a:rPr>
              <a:t>Set a 30-hour SLA floor by team.</a:t>
            </a:r>
          </a:p>
          <a:p xmlns:a="http://schemas.openxmlformats.org/drawingml/2006/main">
            <a:pPr>
              <a:defRPr sz="1725">
                <a:solidFill>
                  <a:srgbClr val="E8ECF3"/>
                </a:solidFill>
              </a:defRPr>
            </a:pPr>
            <a:r>
              <a:rPr sz="1725">
                <a:solidFill>
                  <a:srgbClr val="E8ECF3"/>
                </a:solidFill>
              </a:rPr>
              <a:t>Review exceptions every Friday.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73C6139-DD66-4F59-BC17-5B3FE40D3B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62500"/>
            <a:ext cx="10820400" cy="571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42506A"/>
          </a:solidFill>
          <a:ln xmlns:a="http://schemas.openxmlformats.org/drawingml/2006/main" w="0">
            <a:solidFill>
              <a:srgbClr val="42506A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11BE6E0-65EB-4E6A-B4A4-D0F3E1FCD4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219700"/>
            <a:ext cx="100012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2100" b="1">
                <a:solidFill>
                  <a:srgbClr val="FFFFFF"/>
                </a:solidFill>
              </a:defRPr>
            </a:pPr>
            <a:r>
              <a:rPr sz="2100" b="1">
                <a:solidFill>
                  <a:srgbClr val="FFFFFF"/>
                </a:solidFill>
              </a:rPr>
              <a:t>Decision: standardize the best process before buying more capacity.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0EA6075-A33A-4717-B774-206875223B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19850"/>
            <a:ext cx="26670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>
              <a:defRPr sz="825" b="1">
                <a:solidFill>
                  <a:srgbClr val="8791A5"/>
                </a:solidFill>
              </a:defRPr>
            </a:pPr>
            <a:r>
              <a:rPr sz="825" b="1">
                <a:solidFill>
                  <a:srgbClr val="8791A5"/>
                </a:solidFill>
              </a:rPr>
              <a:t>REPORT FACTORY  /  05</a:t>
            </a:r>
          </a:p>
        </p:txBody>
      </p:sp>
    </p:spTree>
    <p:extLst>
      <p:ext uri="{BB962C8B-B14F-4D97-AF65-F5344CB8AC3E}">
        <p14:creationId xmlns:p14="http://schemas.microsoft.com/office/powerpoint/2010/main" val="1569482351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2026-08-16T14:36:53.8680000Z</dcterms:created>
  <dcterms:modified xsi:type="dcterms:W3CDTF">2026-08-16T14:36:53.8680000Z</dcterms:modified>
</coreProperties>
</file>